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4" r:id="rId4"/>
    <p:sldId id="263" r:id="rId5"/>
    <p:sldId id="262" r:id="rId6"/>
    <p:sldId id="265" r:id="rId7"/>
    <p:sldId id="266" r:id="rId8"/>
    <p:sldId id="257" r:id="rId9"/>
    <p:sldId id="258" r:id="rId10"/>
    <p:sldId id="259" r:id="rId11"/>
    <p:sldId id="26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4" d="100"/>
          <a:sy n="74" d="100"/>
        </p:scale>
        <p:origin x="498"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3/15/2017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3/15/2017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mailto:DPH.LeadH2O@illinois.gov"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8.xml"/><Relationship Id="rId4" Type="http://schemas.openxmlformats.org/officeDocument/2006/relationships/hyperlink" Target="http://www.epa.illinois.gov/citizens/citizens-information/in-your-home/resources-on-lead/index"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epa.gov/sites/production/files/201509/documents/toolkit_leadschools_guide_3ts_leadschools.pdf" TargetMode="Externa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mailto:DPH.LEADH2O@ILLINOIS.GOV"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5381" y="4980636"/>
            <a:ext cx="8737694" cy="1627094"/>
          </a:xfrm>
        </p:spPr>
        <p:txBody>
          <a:bodyPr>
            <a:normAutofit fontScale="70000" lnSpcReduction="20000"/>
          </a:bodyPr>
          <a:lstStyle/>
          <a:p>
            <a:r>
              <a:rPr lang="en-US" sz="2600" b="1" dirty="0" smtClean="0">
                <a:solidFill>
                  <a:schemeClr val="tx1"/>
                </a:solidFill>
              </a:rPr>
              <a:t>Protocol for testing lead in Potable water taps, Faucets, drinking </a:t>
            </a:r>
          </a:p>
          <a:p>
            <a:r>
              <a:rPr lang="en-US" sz="2600" b="1" dirty="0" smtClean="0">
                <a:solidFill>
                  <a:schemeClr val="tx1"/>
                </a:solidFill>
              </a:rPr>
              <a:t>Fountains, and handwashing sinks used for </a:t>
            </a:r>
          </a:p>
          <a:p>
            <a:r>
              <a:rPr lang="en-US" sz="2600" b="1" dirty="0" smtClean="0">
                <a:solidFill>
                  <a:schemeClr val="tx1"/>
                </a:solidFill>
              </a:rPr>
              <a:t>For Drinking or Cooking.</a:t>
            </a:r>
          </a:p>
          <a:p>
            <a:r>
              <a:rPr lang="en-US" sz="2600" b="1" dirty="0" smtClean="0">
                <a:solidFill>
                  <a:schemeClr val="tx1"/>
                </a:solidFill>
              </a:rPr>
              <a:t>In all schools occupied by Pre-K – 5</a:t>
            </a:r>
            <a:r>
              <a:rPr lang="en-US" sz="2600" b="1" baseline="30000" dirty="0" smtClean="0">
                <a:solidFill>
                  <a:schemeClr val="tx1"/>
                </a:solidFill>
              </a:rPr>
              <a:t>Th</a:t>
            </a:r>
            <a:r>
              <a:rPr lang="en-US" sz="2600" b="1" dirty="0" smtClean="0">
                <a:solidFill>
                  <a:schemeClr val="tx1"/>
                </a:solidFill>
              </a:rPr>
              <a:t> Grade</a:t>
            </a:r>
          </a:p>
          <a:p>
            <a:endParaRPr lang="en-US" dirty="0" smtClean="0">
              <a:solidFill>
                <a:schemeClr val="tx1"/>
              </a:solidFill>
            </a:endParaRPr>
          </a:p>
        </p:txBody>
      </p:sp>
      <p:sp>
        <p:nvSpPr>
          <p:cNvPr id="5" name="TextBox 4"/>
          <p:cNvSpPr txBox="1"/>
          <p:nvPr/>
        </p:nvSpPr>
        <p:spPr>
          <a:xfrm>
            <a:off x="2110271" y="659177"/>
            <a:ext cx="8082600" cy="830997"/>
          </a:xfrm>
          <a:prstGeom prst="rect">
            <a:avLst/>
          </a:prstGeom>
          <a:noFill/>
        </p:spPr>
        <p:txBody>
          <a:bodyPr wrap="square" rtlCol="0">
            <a:spAutoFit/>
          </a:bodyPr>
          <a:lstStyle/>
          <a:p>
            <a:r>
              <a:rPr lang="en-US" sz="2400" dirty="0"/>
              <a:t>The Illinois Plumbing Licensing Law 225ILCS 320/35.5 and </a:t>
            </a:r>
            <a:endParaRPr lang="en-US" sz="2400" dirty="0" smtClean="0"/>
          </a:p>
          <a:p>
            <a:r>
              <a:rPr lang="en-US" sz="2400" dirty="0" smtClean="0"/>
              <a:t>SB0550</a:t>
            </a:r>
            <a:r>
              <a:rPr lang="en-US" sz="2400" dirty="0"/>
              <a:t>, Signed By </a:t>
            </a:r>
            <a:r>
              <a:rPr lang="en-US" sz="2400" dirty="0" smtClean="0"/>
              <a:t>Governor </a:t>
            </a:r>
            <a:r>
              <a:rPr lang="en-US" sz="2400" dirty="0"/>
              <a:t>Bruce </a:t>
            </a:r>
            <a:r>
              <a:rPr lang="en-US" sz="2400" dirty="0" err="1" smtClean="0"/>
              <a:t>Raunder</a:t>
            </a:r>
            <a:r>
              <a:rPr lang="en-US" sz="2400" dirty="0" smtClean="0"/>
              <a:t> January 16, 2017.</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4707" y="1700974"/>
            <a:ext cx="6186564" cy="3068861"/>
          </a:xfrm>
          <a:prstGeom prst="rect">
            <a:avLst/>
          </a:prstGeom>
        </p:spPr>
      </p:pic>
    </p:spTree>
    <p:extLst>
      <p:ext uri="{BB962C8B-B14F-4D97-AF65-F5344CB8AC3E}">
        <p14:creationId xmlns:p14="http://schemas.microsoft.com/office/powerpoint/2010/main" val="3843414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24715" y="1489096"/>
            <a:ext cx="2541213" cy="2599920"/>
          </a:xfrm>
        </p:spPr>
      </p:pic>
      <p:sp>
        <p:nvSpPr>
          <p:cNvPr id="10" name="TextBox 9"/>
          <p:cNvSpPr txBox="1"/>
          <p:nvPr/>
        </p:nvSpPr>
        <p:spPr>
          <a:xfrm>
            <a:off x="3590366" y="751903"/>
            <a:ext cx="7221070" cy="4401205"/>
          </a:xfrm>
          <a:prstGeom prst="rect">
            <a:avLst/>
          </a:prstGeom>
          <a:noFill/>
        </p:spPr>
        <p:txBody>
          <a:bodyPr wrap="square" rtlCol="0">
            <a:spAutoFit/>
          </a:bodyPr>
          <a:lstStyle/>
          <a:p>
            <a:r>
              <a:rPr lang="en-US" sz="2800" dirty="0" smtClean="0"/>
              <a:t>IDPH MAY REQUIRE ADDITIONAL INFORMATION BEFORE ISSUING WAIVERS:</a:t>
            </a:r>
          </a:p>
          <a:p>
            <a:r>
              <a:rPr lang="en-US" sz="2800" dirty="0" smtClean="0"/>
              <a:t>*PLUMBING PROFILE (IF AVAILABLE)</a:t>
            </a:r>
          </a:p>
          <a:p>
            <a:endParaRPr lang="en-US" sz="2800" dirty="0" smtClean="0"/>
          </a:p>
          <a:p>
            <a:r>
              <a:rPr lang="en-US" sz="2800" dirty="0" smtClean="0"/>
              <a:t>*FLOOR PLAN/MAP SHOWING LOCATION </a:t>
            </a:r>
            <a:r>
              <a:rPr lang="en-US" sz="2800" dirty="0"/>
              <a:t> </a:t>
            </a:r>
            <a:r>
              <a:rPr lang="en-US" sz="2800" dirty="0" smtClean="0"/>
              <a:t>    OF LEAD PIPES, FIXTURES, OR OTHER KNOWN SOURCES OF LEAD IN WATER</a:t>
            </a:r>
          </a:p>
          <a:p>
            <a:endParaRPr lang="en-US" sz="2800" dirty="0" smtClean="0"/>
          </a:p>
          <a:p>
            <a:r>
              <a:rPr lang="en-US" sz="2800" dirty="0" smtClean="0"/>
              <a:t>*SAMPLING PLAN AND PROCEDURES (FOR SAMPLES TAKEN PRIOR TO JANUARY 17, 2017</a:t>
            </a:r>
            <a:endParaRPr lang="en-US" sz="2800" dirty="0"/>
          </a:p>
        </p:txBody>
      </p:sp>
    </p:spTree>
    <p:extLst>
      <p:ext uri="{BB962C8B-B14F-4D97-AF65-F5344CB8AC3E}">
        <p14:creationId xmlns:p14="http://schemas.microsoft.com/office/powerpoint/2010/main" val="565055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979460" y="232693"/>
            <a:ext cx="1313761" cy="1367507"/>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06135">
            <a:off x="5599703" y="1060003"/>
            <a:ext cx="895224" cy="683754"/>
          </a:xfrm>
          <a:prstGeom prst="rect">
            <a:avLst/>
          </a:prstGeom>
        </p:spPr>
      </p:pic>
      <p:sp>
        <p:nvSpPr>
          <p:cNvPr id="11" name="TextBox 10"/>
          <p:cNvSpPr txBox="1"/>
          <p:nvPr/>
        </p:nvSpPr>
        <p:spPr>
          <a:xfrm>
            <a:off x="246313" y="1845221"/>
            <a:ext cx="10708252" cy="5016758"/>
          </a:xfrm>
          <a:prstGeom prst="rect">
            <a:avLst/>
          </a:prstGeom>
          <a:noFill/>
        </p:spPr>
        <p:txBody>
          <a:bodyPr wrap="none" rtlCol="0">
            <a:spAutoFit/>
          </a:bodyPr>
          <a:lstStyle/>
          <a:p>
            <a:pPr algn="ctr"/>
            <a:r>
              <a:rPr lang="en-US" sz="3200" dirty="0" smtClean="0"/>
              <a:t>ILLINOIS DEPARTMENT OF HEALTH WILL</a:t>
            </a:r>
          </a:p>
          <a:p>
            <a:pPr algn="ctr"/>
            <a:r>
              <a:rPr lang="en-US" sz="3200" dirty="0" smtClean="0"/>
              <a:t>DENY WAIVER REQUESTS </a:t>
            </a:r>
          </a:p>
          <a:p>
            <a:pPr algn="ctr"/>
            <a:r>
              <a:rPr lang="en-US" sz="3200" dirty="0" smtClean="0"/>
              <a:t>IF THE SCHOOLS:</a:t>
            </a:r>
          </a:p>
          <a:p>
            <a:pPr algn="ctr"/>
            <a:endParaRPr lang="en-US" sz="3200" dirty="0" smtClean="0"/>
          </a:p>
          <a:p>
            <a:pPr marL="342900" indent="-342900">
              <a:buFont typeface="Arial" panose="020B0604020202020204" pitchFamily="34" charset="0"/>
              <a:buChar char="•"/>
            </a:pPr>
            <a:r>
              <a:rPr lang="en-US" sz="2400" dirty="0" smtClean="0"/>
              <a:t>FAIL TO SAMPLE ALL REQUIRED WATER SOURCES</a:t>
            </a:r>
          </a:p>
          <a:p>
            <a:pPr marL="342900" indent="-342900">
              <a:buFont typeface="Arial" panose="020B0604020202020204" pitchFamily="34" charset="0"/>
              <a:buChar char="•"/>
            </a:pPr>
            <a:r>
              <a:rPr lang="en-US" sz="2400" dirty="0" smtClean="0"/>
              <a:t>DO NOT HAVE THE SAMPLES TESTED BY AN IEPA-CERTIFIED LABORATORY</a:t>
            </a:r>
          </a:p>
          <a:p>
            <a:pPr marL="342900" indent="-342900">
              <a:buFont typeface="Arial" panose="020B0604020202020204" pitchFamily="34" charset="0"/>
              <a:buChar char="•"/>
            </a:pPr>
            <a:r>
              <a:rPr lang="en-US" sz="2400" dirty="0" smtClean="0"/>
              <a:t>DO NOT CHOSE A LABORATORY THAT IS ABLE TO DETECT LEVELS OF LEAD AT </a:t>
            </a:r>
          </a:p>
          <a:p>
            <a:r>
              <a:rPr lang="en-US" sz="2400" dirty="0"/>
              <a:t> </a:t>
            </a:r>
            <a:r>
              <a:rPr lang="en-US" sz="2400" dirty="0" smtClean="0"/>
              <a:t>   LESS THAN 5 PARTS PER BILLION</a:t>
            </a:r>
          </a:p>
          <a:p>
            <a:endParaRPr lang="en-US" sz="2400" dirty="0"/>
          </a:p>
          <a:p>
            <a:r>
              <a:rPr lang="en-US" sz="2400" dirty="0" smtClean="0"/>
              <a:t>IF IDPH DENIES THE WAIVER, THE SCHOOL MUST RESAMPLE ALL REQUIRED POTABLE </a:t>
            </a:r>
          </a:p>
          <a:p>
            <a:r>
              <a:rPr lang="en-US" sz="2400" dirty="0" smtClean="0"/>
              <a:t>WATER RESOURCES INCLUDED IN ORIGINAL WAIVER REQUEST.</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037698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r>
              <a:rPr lang="en-US" dirty="0" smtClean="0"/>
              <a:t>SAMPLING MUST BE COMPLETED BY:</a:t>
            </a:r>
          </a:p>
          <a:p>
            <a:pPr algn="l"/>
            <a:r>
              <a:rPr lang="en-US" dirty="0" smtClean="0"/>
              <a:t>	*DECEMBER 31,  2017  -        	SCHOOLS CONSTRUCTED PRIOR 	TO JANUARY 1, 1987</a:t>
            </a:r>
          </a:p>
          <a:p>
            <a:pPr algn="l"/>
            <a:r>
              <a:rPr lang="en-US" dirty="0" smtClean="0"/>
              <a:t>	*DECEMBER 31, 2018 – 	SCHOOLS CONSTRUCTED 	BETWEEN January 2, 1987 and 	January 1, 2000</a:t>
            </a:r>
          </a:p>
        </p:txBody>
      </p:sp>
      <p:sp>
        <p:nvSpPr>
          <p:cNvPr id="6" name="TextBox 5"/>
          <p:cNvSpPr txBox="1"/>
          <p:nvPr/>
        </p:nvSpPr>
        <p:spPr>
          <a:xfrm>
            <a:off x="1815354" y="806823"/>
            <a:ext cx="3034109" cy="1477328"/>
          </a:xfrm>
          <a:prstGeom prst="rect">
            <a:avLst/>
          </a:prstGeom>
          <a:noFill/>
        </p:spPr>
        <p:txBody>
          <a:bodyPr wrap="square" rtlCol="0">
            <a:spAutoFit/>
          </a:bodyPr>
          <a:lstStyle/>
          <a:p>
            <a:r>
              <a:rPr lang="en-US" dirty="0" smtClean="0"/>
              <a:t>SCHOOLS MUST USE AN ILLINOIS ENVIRONMENTAL PROTECTION AGENCY (IEPA) ACCREDDITED LABORATORY FOR TESTING.</a:t>
            </a:r>
            <a:endParaRPr lang="en-US" dirty="0"/>
          </a:p>
        </p:txBody>
      </p:sp>
      <p:sp>
        <p:nvSpPr>
          <p:cNvPr id="7" name="TextBox 6"/>
          <p:cNvSpPr txBox="1"/>
          <p:nvPr/>
        </p:nvSpPr>
        <p:spPr>
          <a:xfrm>
            <a:off x="4496752" y="5216571"/>
            <a:ext cx="7483139" cy="1200329"/>
          </a:xfrm>
          <a:prstGeom prst="rect">
            <a:avLst/>
          </a:prstGeom>
          <a:noFill/>
        </p:spPr>
        <p:txBody>
          <a:bodyPr wrap="none" rtlCol="0">
            <a:spAutoFit/>
          </a:bodyPr>
          <a:lstStyle/>
          <a:p>
            <a:r>
              <a:rPr lang="en-US" b="1" i="1" dirty="0" smtClean="0"/>
              <a:t>SCHOOLS MUST PROVIDE THE ILLINOIS DEPARTMENT OF PUBLIC HEALTH (IDPH) </a:t>
            </a:r>
          </a:p>
          <a:p>
            <a:r>
              <a:rPr lang="en-US" b="1" i="1" dirty="0" smtClean="0"/>
              <a:t>WITH SAMPLE RESULTS WITHIN 7 DAYS OF RECEIPT.</a:t>
            </a:r>
          </a:p>
          <a:p>
            <a:r>
              <a:rPr lang="en-US" b="1" i="1" dirty="0" smtClean="0"/>
              <a:t>RESULTS SHOULD BE EMAILED TO </a:t>
            </a:r>
            <a:r>
              <a:rPr lang="en-US" b="1" i="1" dirty="0" smtClean="0">
                <a:hlinkClick r:id="rId2"/>
              </a:rPr>
              <a:t>DPH.LeadH2O@illinois.gov</a:t>
            </a:r>
            <a:endParaRPr lang="en-US" dirty="0"/>
          </a:p>
          <a:p>
            <a:endParaRPr lang="en-US" dirty="0"/>
          </a:p>
        </p:txBody>
      </p:sp>
      <p:pic>
        <p:nvPicPr>
          <p:cNvPr id="9" name="Content Placeholder 8"/>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957390" y="806823"/>
            <a:ext cx="6199187" cy="4145828"/>
          </a:xfrm>
        </p:spPr>
      </p:pic>
    </p:spTree>
    <p:extLst>
      <p:ext uri="{BB962C8B-B14F-4D97-AF65-F5344CB8AC3E}">
        <p14:creationId xmlns:p14="http://schemas.microsoft.com/office/powerpoint/2010/main" val="3679552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167" y="112474"/>
            <a:ext cx="1555803" cy="152153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9189" y="112474"/>
            <a:ext cx="1521534" cy="1521534"/>
          </a:xfrm>
          <a:prstGeom prst="rect">
            <a:avLst/>
          </a:prstGeom>
        </p:spPr>
      </p:pic>
      <p:sp>
        <p:nvSpPr>
          <p:cNvPr id="7" name="TextBox 6"/>
          <p:cNvSpPr txBox="1"/>
          <p:nvPr/>
        </p:nvSpPr>
        <p:spPr>
          <a:xfrm>
            <a:off x="3337049" y="550075"/>
            <a:ext cx="4889418" cy="646331"/>
          </a:xfrm>
          <a:prstGeom prst="rect">
            <a:avLst/>
          </a:prstGeom>
          <a:noFill/>
        </p:spPr>
        <p:txBody>
          <a:bodyPr wrap="square" rtlCol="0">
            <a:spAutoFit/>
          </a:bodyPr>
          <a:lstStyle/>
          <a:p>
            <a:pPr algn="ctr"/>
            <a:r>
              <a:rPr lang="en-US" sz="3600" dirty="0" smtClean="0"/>
              <a:t>PRIOR TO SAMPLING</a:t>
            </a:r>
            <a:endParaRPr lang="en-US" sz="3600" dirty="0"/>
          </a:p>
        </p:txBody>
      </p:sp>
      <p:sp>
        <p:nvSpPr>
          <p:cNvPr id="8" name="TextBox 7"/>
          <p:cNvSpPr txBox="1"/>
          <p:nvPr/>
        </p:nvSpPr>
        <p:spPr>
          <a:xfrm>
            <a:off x="995082" y="2164976"/>
            <a:ext cx="12048516" cy="3477875"/>
          </a:xfrm>
          <a:prstGeom prst="rect">
            <a:avLst/>
          </a:prstGeom>
          <a:noFill/>
        </p:spPr>
        <p:txBody>
          <a:bodyPr wrap="square" rtlCol="0">
            <a:spAutoFit/>
          </a:bodyPr>
          <a:lstStyle/>
          <a:p>
            <a:r>
              <a:rPr lang="en-US" sz="2200" dirty="0" smtClean="0"/>
              <a:t>1. Determine which IEPA accredited laboratory you will be utilized for analysis.</a:t>
            </a:r>
          </a:p>
          <a:p>
            <a:r>
              <a:rPr lang="en-US" sz="2200" dirty="0" smtClean="0">
                <a:hlinkClick r:id="rId4"/>
              </a:rPr>
              <a:t>http://www.epa.Illinois.gov/citizens/citizens-information/in-your-home/resources-on-lead/index</a:t>
            </a:r>
            <a:endParaRPr lang="en-US" sz="2200" dirty="0" smtClean="0"/>
          </a:p>
          <a:p>
            <a:r>
              <a:rPr lang="en-US" sz="2200" dirty="0" smtClean="0"/>
              <a:t>2. Contact the laboratory to obtain enough 250mL sample bottles and Chain of Custody </a:t>
            </a:r>
          </a:p>
          <a:p>
            <a:r>
              <a:rPr lang="en-US" sz="2200" dirty="0" smtClean="0"/>
              <a:t>   forms to collect 2 samples from each fixtures.</a:t>
            </a:r>
          </a:p>
          <a:p>
            <a:r>
              <a:rPr lang="en-US" sz="2200" dirty="0" smtClean="0"/>
              <a:t>3. Contact your local water supply to inquire about assistance in sample planning.</a:t>
            </a:r>
          </a:p>
          <a:p>
            <a:r>
              <a:rPr lang="en-US" sz="2200" dirty="0" smtClean="0"/>
              <a:t>4. Obtain a general floor plan for each school building.</a:t>
            </a:r>
          </a:p>
          <a:p>
            <a:r>
              <a:rPr lang="en-US" sz="2200" dirty="0" smtClean="0"/>
              <a:t>5. Identify all fixtures to be sampled:</a:t>
            </a:r>
          </a:p>
          <a:p>
            <a:r>
              <a:rPr lang="en-US" sz="2200" dirty="0"/>
              <a:t>	</a:t>
            </a:r>
            <a:r>
              <a:rPr lang="en-US" sz="2200" b="1" dirty="0" smtClean="0"/>
              <a:t>* </a:t>
            </a:r>
            <a:r>
              <a:rPr lang="en-US" sz="2200" dirty="0" smtClean="0"/>
              <a:t>All plumbing fixtures used for cooking/drinking</a:t>
            </a:r>
          </a:p>
          <a:p>
            <a:r>
              <a:rPr lang="en-US" sz="2200" dirty="0"/>
              <a:t>	</a:t>
            </a:r>
            <a:r>
              <a:rPr lang="en-US" sz="2200" dirty="0" smtClean="0">
                <a:solidFill>
                  <a:srgbClr val="FF0000"/>
                </a:solidFill>
              </a:rPr>
              <a:t>X </a:t>
            </a:r>
            <a:r>
              <a:rPr lang="en-US" sz="2200" dirty="0" smtClean="0"/>
              <a:t>No bathroom/utility sinks</a:t>
            </a:r>
          </a:p>
          <a:p>
            <a:r>
              <a:rPr lang="en-US" sz="2200" dirty="0" smtClean="0"/>
              <a:t>6. Assign unique alphanumeric identifier to each fixture and label these on the floor plan.</a:t>
            </a:r>
            <a:endParaRPr lang="en-US" sz="2200" dirty="0"/>
          </a:p>
        </p:txBody>
      </p:sp>
    </p:spTree>
    <p:extLst>
      <p:ext uri="{BB962C8B-B14F-4D97-AF65-F5344CB8AC3E}">
        <p14:creationId xmlns:p14="http://schemas.microsoft.com/office/powerpoint/2010/main" val="582766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931" y="509273"/>
            <a:ext cx="5934969" cy="2023254"/>
          </a:xfrm>
        </p:spPr>
        <p:txBody>
          <a:bodyPr/>
          <a:lstStyle/>
          <a:p>
            <a:r>
              <a:rPr lang="en-US" b="1" u="sng" dirty="0">
                <a:solidFill>
                  <a:srgbClr val="FF0000"/>
                </a:solidFill>
              </a:rPr>
              <a:t>Do NOT </a:t>
            </a:r>
            <a:r>
              <a:rPr lang="en-US" dirty="0"/>
              <a:t>collect samples on Mondays or after extended </a:t>
            </a:r>
            <a:r>
              <a:rPr lang="en-US" dirty="0" smtClean="0"/>
              <a:t>holidays.</a:t>
            </a:r>
            <a:r>
              <a:rPr lang="en-US" dirty="0"/>
              <a:t/>
            </a:r>
            <a:br>
              <a:rPr lang="en-US" dirty="0"/>
            </a:br>
            <a:endParaRPr lang="en-US" dirty="0"/>
          </a:p>
        </p:txBody>
      </p:sp>
      <p:sp>
        <p:nvSpPr>
          <p:cNvPr id="4" name="Text Placeholder 3"/>
          <p:cNvSpPr>
            <a:spLocks noGrp="1"/>
          </p:cNvSpPr>
          <p:nvPr>
            <p:ph type="body" sz="half" idx="2"/>
          </p:nvPr>
        </p:nvSpPr>
        <p:spPr>
          <a:xfrm>
            <a:off x="4846776" y="2418483"/>
            <a:ext cx="6307277" cy="486866"/>
          </a:xfrm>
        </p:spPr>
        <p:txBody>
          <a:bodyPr>
            <a:noAutofit/>
          </a:bodyPr>
          <a:lstStyle/>
          <a:p>
            <a:r>
              <a:rPr lang="en-US" sz="2400" b="1" u="sng" dirty="0" smtClean="0">
                <a:solidFill>
                  <a:srgbClr val="FF0000"/>
                </a:solidFill>
              </a:rPr>
              <a:t>Do not </a:t>
            </a:r>
            <a:r>
              <a:rPr lang="en-US" sz="2400" dirty="0" smtClean="0"/>
              <a:t>flush plumbing fixtures in advance of sampling.</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135" y="1353499"/>
            <a:ext cx="3691293" cy="3103699"/>
          </a:xfrm>
          <a:prstGeom prst="rect">
            <a:avLst/>
          </a:prstGeom>
        </p:spPr>
      </p:pic>
      <p:sp>
        <p:nvSpPr>
          <p:cNvPr id="9" name="TextBox 8"/>
          <p:cNvSpPr txBox="1"/>
          <p:nvPr/>
        </p:nvSpPr>
        <p:spPr>
          <a:xfrm>
            <a:off x="5032931" y="3729184"/>
            <a:ext cx="5787610" cy="1938992"/>
          </a:xfrm>
          <a:prstGeom prst="rect">
            <a:avLst/>
          </a:prstGeom>
          <a:noFill/>
        </p:spPr>
        <p:txBody>
          <a:bodyPr wrap="none" rtlCol="0">
            <a:spAutoFit/>
          </a:bodyPr>
          <a:lstStyle/>
          <a:p>
            <a:pPr algn="ctr"/>
            <a:r>
              <a:rPr lang="en-US" sz="2400" b="1" u="sng" dirty="0" smtClean="0">
                <a:solidFill>
                  <a:srgbClr val="FF0000"/>
                </a:solidFill>
              </a:rPr>
              <a:t>WARNING!</a:t>
            </a:r>
            <a:r>
              <a:rPr lang="en-US" sz="2400" dirty="0"/>
              <a:t> </a:t>
            </a:r>
            <a:endParaRPr lang="en-US" sz="2400" dirty="0" smtClean="0"/>
          </a:p>
          <a:p>
            <a:pPr algn="ctr"/>
            <a:r>
              <a:rPr lang="en-US" sz="2400" dirty="0" smtClean="0"/>
              <a:t>USE CAUTION WHEN COLLECTING SAMPLE. </a:t>
            </a:r>
          </a:p>
          <a:p>
            <a:pPr algn="ctr"/>
            <a:r>
              <a:rPr lang="en-US" sz="2400" dirty="0" smtClean="0"/>
              <a:t>Some sample containers may contain </a:t>
            </a:r>
          </a:p>
          <a:p>
            <a:pPr algn="ctr"/>
            <a:r>
              <a:rPr lang="en-US" sz="2400" dirty="0" smtClean="0"/>
              <a:t>A nitric acid preservative that can cause skin </a:t>
            </a:r>
          </a:p>
          <a:p>
            <a:pPr algn="ctr"/>
            <a:r>
              <a:rPr lang="en-US" sz="2400" dirty="0"/>
              <a:t>i</a:t>
            </a:r>
            <a:r>
              <a:rPr lang="en-US" sz="2400" dirty="0" smtClean="0"/>
              <a:t>rritation.</a:t>
            </a:r>
            <a:endParaRPr lang="en-US" sz="2400" dirty="0"/>
          </a:p>
        </p:txBody>
      </p:sp>
    </p:spTree>
    <p:extLst>
      <p:ext uri="{BB962C8B-B14F-4D97-AF65-F5344CB8AC3E}">
        <p14:creationId xmlns:p14="http://schemas.microsoft.com/office/powerpoint/2010/main" val="2191060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34351" y="1542812"/>
            <a:ext cx="3008611" cy="3370110"/>
          </a:xfrm>
        </p:spPr>
      </p:pic>
      <p:sp>
        <p:nvSpPr>
          <p:cNvPr id="9" name="Rectangle 8"/>
          <p:cNvSpPr/>
          <p:nvPr/>
        </p:nvSpPr>
        <p:spPr>
          <a:xfrm>
            <a:off x="2700916" y="-76247"/>
            <a:ext cx="7423699" cy="769441"/>
          </a:xfrm>
          <a:prstGeom prst="rect">
            <a:avLst/>
          </a:prstGeom>
        </p:spPr>
        <p:txBody>
          <a:bodyPr wrap="none">
            <a:spAutoFit/>
          </a:bodyPr>
          <a:lstStyle/>
          <a:p>
            <a:r>
              <a:rPr lang="en-US" sz="4400" dirty="0"/>
              <a:t>Procedure for Sample Collection</a:t>
            </a:r>
          </a:p>
        </p:txBody>
      </p:sp>
      <p:sp>
        <p:nvSpPr>
          <p:cNvPr id="11" name="TextBox 10"/>
          <p:cNvSpPr txBox="1"/>
          <p:nvPr/>
        </p:nvSpPr>
        <p:spPr>
          <a:xfrm>
            <a:off x="3585893" y="557248"/>
            <a:ext cx="4612342" cy="6801862"/>
          </a:xfrm>
          <a:prstGeom prst="rect">
            <a:avLst/>
          </a:prstGeom>
          <a:noFill/>
        </p:spPr>
        <p:txBody>
          <a:bodyPr wrap="square" rtlCol="0">
            <a:spAutoFit/>
          </a:bodyPr>
          <a:lstStyle/>
          <a:p>
            <a:pPr algn="ctr"/>
            <a:r>
              <a:rPr lang="en-US" sz="2000" dirty="0" smtClean="0"/>
              <a:t>STEPS FOR SAMPLE COLLECTION</a:t>
            </a:r>
          </a:p>
          <a:p>
            <a:r>
              <a:rPr lang="en-US" sz="2000" dirty="0" smtClean="0"/>
              <a:t>1. </a:t>
            </a:r>
            <a:r>
              <a:rPr lang="en-US" sz="2000" dirty="0"/>
              <a:t>Each fixture must be sampled twice:</a:t>
            </a:r>
          </a:p>
          <a:p>
            <a:r>
              <a:rPr lang="en-US" sz="2000" dirty="0"/>
              <a:t>	a. First draw sample</a:t>
            </a:r>
          </a:p>
          <a:p>
            <a:r>
              <a:rPr lang="en-US" sz="2000" dirty="0"/>
              <a:t>	b. Second draw sample after 30        </a:t>
            </a:r>
          </a:p>
          <a:p>
            <a:r>
              <a:rPr lang="en-US" sz="2000" dirty="0"/>
              <a:t>          </a:t>
            </a:r>
            <a:r>
              <a:rPr lang="en-US" sz="2000" dirty="0" smtClean="0"/>
              <a:t>seconds.</a:t>
            </a:r>
            <a:endParaRPr lang="en-US" sz="2000" dirty="0"/>
          </a:p>
          <a:p>
            <a:endParaRPr lang="en-US" sz="2000" dirty="0" smtClean="0"/>
          </a:p>
          <a:p>
            <a:r>
              <a:rPr lang="en-US" sz="2000" dirty="0" smtClean="0"/>
              <a:t>2. Label </a:t>
            </a:r>
            <a:r>
              <a:rPr lang="en-US" sz="2000" dirty="0"/>
              <a:t>the sample bottles with the alphanumeric </a:t>
            </a:r>
            <a:r>
              <a:rPr lang="en-US" sz="2000" dirty="0" smtClean="0"/>
              <a:t>identifier, date, time and sample # 1 or #2. </a:t>
            </a:r>
            <a:r>
              <a:rPr lang="en-US" sz="2000" dirty="0"/>
              <a:t>Do not open the sample bottles until you are ready to collect each </a:t>
            </a:r>
            <a:r>
              <a:rPr lang="en-US" sz="2000" dirty="0" smtClean="0"/>
              <a:t>sample. </a:t>
            </a:r>
          </a:p>
          <a:p>
            <a:endParaRPr lang="en-US" sz="2000" dirty="0" smtClean="0"/>
          </a:p>
          <a:p>
            <a:r>
              <a:rPr lang="en-US" sz="2000" dirty="0" smtClean="0"/>
              <a:t>3.  Ensure water has been idle and unused in pipes and fixtures for at </a:t>
            </a:r>
            <a:r>
              <a:rPr lang="en-US" sz="2000" dirty="0" smtClean="0">
                <a:solidFill>
                  <a:srgbClr val="FF0000"/>
                </a:solidFill>
              </a:rPr>
              <a:t>least eight hours,</a:t>
            </a:r>
            <a:r>
              <a:rPr lang="en-US" sz="2000" dirty="0" smtClean="0"/>
              <a:t> but </a:t>
            </a:r>
            <a:r>
              <a:rPr lang="en-US" sz="2000" dirty="0" smtClean="0">
                <a:solidFill>
                  <a:srgbClr val="FF0000"/>
                </a:solidFill>
              </a:rPr>
              <a:t>not more than 18 hours</a:t>
            </a:r>
            <a:r>
              <a:rPr lang="en-US" sz="2000" dirty="0" smtClean="0"/>
              <a:t>.</a:t>
            </a:r>
          </a:p>
          <a:p>
            <a:endParaRPr lang="en-US" sz="2000" dirty="0" smtClean="0"/>
          </a:p>
          <a:p>
            <a:r>
              <a:rPr lang="en-US" sz="2000" dirty="0" smtClean="0"/>
              <a:t>4.  Position the first sample beneath fixture and turn water on. </a:t>
            </a:r>
            <a:r>
              <a:rPr lang="en-US" sz="2000" dirty="0" smtClean="0">
                <a:solidFill>
                  <a:srgbClr val="FF0000"/>
                </a:solidFill>
              </a:rPr>
              <a:t>DO NOT ALLOW ANY WATER TO SPILL.</a:t>
            </a:r>
          </a:p>
          <a:p>
            <a:endParaRPr lang="en-US" sz="2000" dirty="0" smtClean="0"/>
          </a:p>
          <a:p>
            <a:endParaRPr lang="en-US" dirty="0" smtClean="0"/>
          </a:p>
          <a:p>
            <a:endParaRPr lang="en-US" dirty="0" smtClean="0"/>
          </a:p>
        </p:txBody>
      </p:sp>
    </p:spTree>
    <p:extLst>
      <p:ext uri="{BB962C8B-B14F-4D97-AF65-F5344CB8AC3E}">
        <p14:creationId xmlns:p14="http://schemas.microsoft.com/office/powerpoint/2010/main" val="4075595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5363" y="1518809"/>
            <a:ext cx="4520627" cy="3389387"/>
          </a:xfrm>
          <a:prstGeom prst="rect">
            <a:avLst/>
          </a:prstGeom>
        </p:spPr>
      </p:pic>
      <p:sp>
        <p:nvSpPr>
          <p:cNvPr id="8" name="Rectangle 7"/>
          <p:cNvSpPr/>
          <p:nvPr/>
        </p:nvSpPr>
        <p:spPr>
          <a:xfrm>
            <a:off x="1721224" y="142187"/>
            <a:ext cx="10927975" cy="769441"/>
          </a:xfrm>
          <a:prstGeom prst="rect">
            <a:avLst/>
          </a:prstGeom>
        </p:spPr>
        <p:txBody>
          <a:bodyPr wrap="square">
            <a:spAutoFit/>
          </a:bodyPr>
          <a:lstStyle/>
          <a:p>
            <a:r>
              <a:rPr lang="en-US" sz="4400" dirty="0"/>
              <a:t>Procedure for Sample </a:t>
            </a:r>
            <a:r>
              <a:rPr lang="en-US" sz="4400" dirty="0" smtClean="0"/>
              <a:t>Collection </a:t>
            </a:r>
            <a:r>
              <a:rPr lang="en-US" sz="3600" dirty="0" smtClean="0"/>
              <a:t>continued</a:t>
            </a:r>
            <a:endParaRPr lang="en-US" sz="3600" dirty="0"/>
          </a:p>
        </p:txBody>
      </p:sp>
      <p:sp>
        <p:nvSpPr>
          <p:cNvPr id="9" name="TextBox 8"/>
          <p:cNvSpPr txBox="1"/>
          <p:nvPr/>
        </p:nvSpPr>
        <p:spPr>
          <a:xfrm>
            <a:off x="1067478" y="1518809"/>
            <a:ext cx="5510868" cy="3785652"/>
          </a:xfrm>
          <a:prstGeom prst="rect">
            <a:avLst/>
          </a:prstGeom>
          <a:noFill/>
        </p:spPr>
        <p:txBody>
          <a:bodyPr wrap="none" rtlCol="0">
            <a:spAutoFit/>
          </a:bodyPr>
          <a:lstStyle/>
          <a:p>
            <a:r>
              <a:rPr lang="en-US" sz="2000" dirty="0" smtClean="0"/>
              <a:t>5. Fill Bottle to 250mL line and turn water off.</a:t>
            </a:r>
          </a:p>
          <a:p>
            <a:endParaRPr lang="en-US" sz="2000" dirty="0" smtClean="0"/>
          </a:p>
          <a:p>
            <a:r>
              <a:rPr lang="en-US" sz="2000" dirty="0" smtClean="0"/>
              <a:t>6. Cap 1</a:t>
            </a:r>
            <a:r>
              <a:rPr lang="en-US" sz="2000" baseline="30000" dirty="0" smtClean="0"/>
              <a:t>st</a:t>
            </a:r>
            <a:r>
              <a:rPr lang="en-US" sz="2000" dirty="0" smtClean="0"/>
              <a:t> sample bottle.</a:t>
            </a:r>
          </a:p>
          <a:p>
            <a:endParaRPr lang="en-US" sz="2000" dirty="0" smtClean="0"/>
          </a:p>
          <a:p>
            <a:r>
              <a:rPr lang="en-US" sz="2000" dirty="0" smtClean="0"/>
              <a:t>7. Turn water back on and allow it to </a:t>
            </a:r>
          </a:p>
          <a:p>
            <a:r>
              <a:rPr lang="en-US" sz="2000" dirty="0"/>
              <a:t> </a:t>
            </a:r>
            <a:r>
              <a:rPr lang="en-US" sz="2000" dirty="0" smtClean="0"/>
              <a:t>   run 30 seconds before following same </a:t>
            </a:r>
          </a:p>
          <a:p>
            <a:r>
              <a:rPr lang="en-US" sz="2000" dirty="0" smtClean="0"/>
              <a:t>    instructions to obtain 2</a:t>
            </a:r>
            <a:r>
              <a:rPr lang="en-US" sz="2000" baseline="30000" dirty="0" smtClean="0"/>
              <a:t>nd</a:t>
            </a:r>
            <a:r>
              <a:rPr lang="en-US" sz="2000" dirty="0" smtClean="0"/>
              <a:t> sample.</a:t>
            </a:r>
          </a:p>
          <a:p>
            <a:endParaRPr lang="en-US" sz="2000" dirty="0" smtClean="0"/>
          </a:p>
          <a:p>
            <a:r>
              <a:rPr lang="en-US" sz="2000" dirty="0" smtClean="0"/>
              <a:t>8. Fill out a Chain of Custody sheet for each sample.</a:t>
            </a:r>
          </a:p>
          <a:p>
            <a:endParaRPr lang="en-US" sz="2000" dirty="0" smtClean="0"/>
          </a:p>
          <a:p>
            <a:r>
              <a:rPr lang="en-US" sz="2000" dirty="0" smtClean="0"/>
              <a:t>9. Follow </a:t>
            </a:r>
            <a:r>
              <a:rPr lang="en-US" sz="2000" dirty="0"/>
              <a:t>l</a:t>
            </a:r>
            <a:r>
              <a:rPr lang="en-US" sz="2000" dirty="0" smtClean="0"/>
              <a:t>aboratory shipping instructions, </a:t>
            </a:r>
          </a:p>
          <a:p>
            <a:r>
              <a:rPr lang="en-US" sz="2000" dirty="0"/>
              <a:t> </a:t>
            </a:r>
            <a:r>
              <a:rPr lang="en-US" sz="2000" dirty="0" smtClean="0"/>
              <a:t>   and send to the lab for analysis.</a:t>
            </a:r>
            <a:endParaRPr lang="en-US" sz="2000" dirty="0"/>
          </a:p>
        </p:txBody>
      </p:sp>
    </p:spTree>
    <p:extLst>
      <p:ext uri="{BB962C8B-B14F-4D97-AF65-F5344CB8AC3E}">
        <p14:creationId xmlns:p14="http://schemas.microsoft.com/office/powerpoint/2010/main" val="2617330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02659" y="954743"/>
            <a:ext cx="9762564" cy="461665"/>
          </a:xfrm>
          <a:prstGeom prst="rect">
            <a:avLst/>
          </a:prstGeom>
          <a:noFill/>
        </p:spPr>
        <p:txBody>
          <a:bodyPr wrap="square" rtlCol="0">
            <a:spAutoFit/>
          </a:bodyPr>
          <a:lstStyle/>
          <a:p>
            <a:pPr algn="ctr"/>
            <a:endParaRPr lang="en-US" sz="2400" dirty="0"/>
          </a:p>
        </p:txBody>
      </p:sp>
      <p:sp>
        <p:nvSpPr>
          <p:cNvPr id="8" name="TextBox 7"/>
          <p:cNvSpPr txBox="1"/>
          <p:nvPr/>
        </p:nvSpPr>
        <p:spPr>
          <a:xfrm>
            <a:off x="388499" y="2585959"/>
            <a:ext cx="11190884" cy="3539430"/>
          </a:xfrm>
          <a:prstGeom prst="rect">
            <a:avLst/>
          </a:prstGeom>
          <a:noFill/>
        </p:spPr>
        <p:txBody>
          <a:bodyPr wrap="none" rtlCol="0">
            <a:spAutoFit/>
          </a:bodyPr>
          <a:lstStyle/>
          <a:p>
            <a:r>
              <a:rPr lang="en-US" sz="2400" dirty="0" smtClean="0"/>
              <a:t>*Anticipate questions from parents and the public about steps being taken </a:t>
            </a:r>
          </a:p>
          <a:p>
            <a:r>
              <a:rPr lang="en-US" sz="2400" dirty="0" smtClean="0"/>
              <a:t>to address lead in the water</a:t>
            </a:r>
          </a:p>
          <a:p>
            <a:endParaRPr lang="en-US" sz="2400" dirty="0"/>
          </a:p>
          <a:p>
            <a:r>
              <a:rPr lang="en-US" sz="2400" dirty="0" smtClean="0"/>
              <a:t>*Establishment of a water management plan is best course of action</a:t>
            </a:r>
          </a:p>
          <a:p>
            <a:endParaRPr lang="en-US" sz="2400" dirty="0"/>
          </a:p>
          <a:p>
            <a:r>
              <a:rPr lang="en-US" sz="2400" dirty="0" smtClean="0"/>
              <a:t>*Guidance for interim (short-term) and permanent lead control measures is provided in </a:t>
            </a:r>
          </a:p>
          <a:p>
            <a:r>
              <a:rPr lang="en-US" sz="2400" dirty="0" smtClean="0"/>
              <a:t>USEPA 3Ts for Reducing Lead in Drinking Water in School found here</a:t>
            </a:r>
          </a:p>
          <a:p>
            <a:r>
              <a:rPr lang="en-US" sz="2800" dirty="0" smtClean="0"/>
              <a:t/>
            </a:r>
            <a:br>
              <a:rPr lang="en-US" sz="2800" dirty="0" smtClean="0"/>
            </a:br>
            <a:endParaRPr lang="en-US" sz="2800" dirty="0"/>
          </a:p>
        </p:txBody>
      </p:sp>
      <p:sp>
        <p:nvSpPr>
          <p:cNvPr id="9" name="TextBox 8"/>
          <p:cNvSpPr txBox="1"/>
          <p:nvPr/>
        </p:nvSpPr>
        <p:spPr>
          <a:xfrm>
            <a:off x="263978" y="5378824"/>
            <a:ext cx="11315405" cy="400110"/>
          </a:xfrm>
          <a:prstGeom prst="rect">
            <a:avLst/>
          </a:prstGeom>
          <a:noFill/>
        </p:spPr>
        <p:txBody>
          <a:bodyPr wrap="none" rtlCol="0">
            <a:spAutoFit/>
          </a:bodyPr>
          <a:lstStyle/>
          <a:p>
            <a:r>
              <a:rPr lang="en-US" sz="2000" b="1" dirty="0">
                <a:solidFill>
                  <a:schemeClr val="accent1">
                    <a:lumMod val="75000"/>
                  </a:schemeClr>
                </a:solidFill>
                <a:hlinkClick r:id="rId2"/>
              </a:rPr>
              <a:t>www.epa.gov/sites/production/files/201509/documents/toolkit_leadschools_guide_3ts_leadschools.pdf</a:t>
            </a:r>
            <a:endParaRPr lang="en-US" sz="2000" b="1" dirty="0">
              <a:solidFill>
                <a:schemeClr val="accent1">
                  <a:lumMod val="75000"/>
                </a:schemeClr>
              </a:solidFill>
            </a:endParaRPr>
          </a:p>
        </p:txBody>
      </p:sp>
      <p:sp>
        <p:nvSpPr>
          <p:cNvPr id="14" name="TextBox 13"/>
          <p:cNvSpPr txBox="1"/>
          <p:nvPr/>
        </p:nvSpPr>
        <p:spPr>
          <a:xfrm>
            <a:off x="4074459" y="927575"/>
            <a:ext cx="3469219" cy="923330"/>
          </a:xfrm>
          <a:prstGeom prst="rect">
            <a:avLst/>
          </a:prstGeom>
          <a:noFill/>
        </p:spPr>
        <p:txBody>
          <a:bodyPr wrap="none" rtlCol="0">
            <a:spAutoFit/>
          </a:bodyPr>
          <a:lstStyle/>
          <a:p>
            <a:r>
              <a:rPr lang="en-US" sz="5400" dirty="0" smtClean="0"/>
              <a:t>NEXT STEPS</a:t>
            </a:r>
            <a:endParaRPr lang="en-US" sz="5400" dirty="0"/>
          </a:p>
        </p:txBody>
      </p:sp>
      <p:pic>
        <p:nvPicPr>
          <p:cNvPr id="15" name="Picture 14"/>
          <p:cNvPicPr>
            <a:picLocks noChangeAspect="1"/>
          </p:cNvPicPr>
          <p:nvPr/>
        </p:nvPicPr>
        <p:blipFill>
          <a:blip r:embed="rId3"/>
          <a:stretch>
            <a:fillRect/>
          </a:stretch>
        </p:blipFill>
        <p:spPr>
          <a:xfrm>
            <a:off x="679410" y="608288"/>
            <a:ext cx="2323809" cy="1561905"/>
          </a:xfrm>
          <a:prstGeom prst="rect">
            <a:avLst/>
          </a:prstGeom>
        </p:spPr>
      </p:pic>
      <p:pic>
        <p:nvPicPr>
          <p:cNvPr id="17" name="Picture 16"/>
          <p:cNvPicPr>
            <a:picLocks noChangeAspect="1"/>
          </p:cNvPicPr>
          <p:nvPr/>
        </p:nvPicPr>
        <p:blipFill>
          <a:blip r:embed="rId4"/>
          <a:stretch>
            <a:fillRect/>
          </a:stretch>
        </p:blipFill>
        <p:spPr>
          <a:xfrm>
            <a:off x="8678474" y="701744"/>
            <a:ext cx="2186749" cy="1429328"/>
          </a:xfrm>
          <a:prstGeom prst="rect">
            <a:avLst/>
          </a:prstGeom>
        </p:spPr>
      </p:pic>
    </p:spTree>
    <p:extLst>
      <p:ext uri="{BB962C8B-B14F-4D97-AF65-F5344CB8AC3E}">
        <p14:creationId xmlns:p14="http://schemas.microsoft.com/office/powerpoint/2010/main" val="1754616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tint val="84000"/>
                <a:shade val="100000"/>
                <a:hueMod val="92000"/>
                <a:satMod val="180000"/>
                <a:lumMod val="114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3455894"/>
            <a:ext cx="12380913" cy="121023"/>
          </a:xfrm>
        </p:spPr>
        <p:txBody>
          <a:bodyPr>
            <a:normAutofit fontScale="90000"/>
          </a:bodyPr>
          <a:lstStyle/>
          <a:p>
            <a:r>
              <a:rPr lang="en-US" sz="3800" dirty="0" smtClean="0"/>
              <a:t/>
            </a:r>
            <a:br>
              <a:rPr lang="en-US" sz="3800" dirty="0" smtClean="0"/>
            </a:br>
            <a:r>
              <a:rPr lang="en-US" sz="3800" dirty="0"/>
              <a:t/>
            </a:r>
            <a:br>
              <a:rPr lang="en-US" sz="3800" dirty="0"/>
            </a:br>
            <a:r>
              <a:rPr lang="en-US" sz="3800" dirty="0" smtClean="0"/>
              <a:t/>
            </a:r>
            <a:br>
              <a:rPr lang="en-US" sz="3800" dirty="0" smtClean="0"/>
            </a:br>
            <a:r>
              <a:rPr lang="en-US" sz="3800" dirty="0"/>
              <a:t/>
            </a:r>
            <a:br>
              <a:rPr lang="en-US" sz="3800" dirty="0"/>
            </a:br>
            <a:r>
              <a:rPr lang="en-US" sz="3800" dirty="0" smtClean="0"/>
              <a:t>Waivers for water testing </a:t>
            </a:r>
            <a:r>
              <a:rPr lang="en-US" sz="3800" dirty="0" err="1" smtClean="0"/>
              <a:t>mAy</a:t>
            </a:r>
            <a:r>
              <a:rPr lang="en-US" sz="3800" dirty="0" smtClean="0"/>
              <a:t> be granted by the </a:t>
            </a:r>
            <a:br>
              <a:rPr lang="en-US" sz="3800" dirty="0" smtClean="0"/>
            </a:br>
            <a:r>
              <a:rPr lang="en-US" sz="3800" dirty="0" smtClean="0"/>
              <a:t>Illinois department of public health (</a:t>
            </a:r>
            <a:r>
              <a:rPr lang="en-US" sz="3800" dirty="0" err="1" smtClean="0"/>
              <a:t>idPH</a:t>
            </a:r>
            <a:r>
              <a:rPr lang="en-US" sz="3800" dirty="0" smtClean="0"/>
              <a:t>)</a:t>
            </a:r>
            <a:br>
              <a:rPr lang="en-US" sz="3800" dirty="0" smtClean="0"/>
            </a:br>
            <a:r>
              <a:rPr lang="en-US" sz="3800" dirty="0" smtClean="0"/>
              <a:t/>
            </a:r>
            <a:br>
              <a:rPr lang="en-US" sz="3800" dirty="0" smtClean="0"/>
            </a:br>
            <a:r>
              <a:rPr lang="en-US" sz="3100" dirty="0" smtClean="0"/>
              <a:t>If A school tested its potable water sources before January 17, 2017</a:t>
            </a:r>
            <a:br>
              <a:rPr lang="en-US" sz="3100" dirty="0" smtClean="0"/>
            </a:br>
            <a:r>
              <a:rPr lang="en-US" sz="3100" dirty="0" smtClean="0"/>
              <a:t/>
            </a:r>
            <a:br>
              <a:rPr lang="en-US" sz="3100" dirty="0" smtClean="0"/>
            </a:br>
            <a:r>
              <a:rPr lang="en-US" sz="2700" dirty="0" smtClean="0"/>
              <a:t>*if the </a:t>
            </a:r>
            <a:r>
              <a:rPr lang="en-US" sz="2700" dirty="0"/>
              <a:t>school meets all sampling AND TESTING REQUIREMENTS IN SECTION 35.5 C(5</a:t>
            </a:r>
            <a:r>
              <a:rPr lang="en-US" sz="2700" dirty="0" smtClean="0"/>
              <a:t>)*</a:t>
            </a:r>
            <a:br>
              <a:rPr lang="en-US" sz="2700" dirty="0" smtClean="0"/>
            </a:br>
            <a:r>
              <a:rPr lang="en-US" sz="2700" dirty="0"/>
              <a:t/>
            </a:r>
            <a:br>
              <a:rPr lang="en-US" sz="2700" dirty="0"/>
            </a:br>
            <a:r>
              <a:rPr lang="en-US" sz="2700" dirty="0" smtClean="0"/>
              <a:t>ALL Waiver REQUEST SHOULD BE MADE BY EMAILING THE SAMPLE TEST RESULTS TO</a:t>
            </a:r>
            <a:br>
              <a:rPr lang="en-US" sz="2700" dirty="0" smtClean="0"/>
            </a:br>
            <a:r>
              <a:rPr lang="en-US" sz="2700" dirty="0" smtClean="0">
                <a:solidFill>
                  <a:schemeClr val="accent1">
                    <a:lumMod val="75000"/>
                  </a:schemeClr>
                </a:solidFill>
                <a:hlinkClick r:id="rId2"/>
              </a:rPr>
              <a:t>DPH.LEADH2O@ILLINOIS.GOV</a:t>
            </a:r>
            <a:r>
              <a:rPr lang="en-US" sz="2700" dirty="0" smtClean="0"/>
              <a:t/>
            </a:r>
            <a:br>
              <a:rPr lang="en-US" sz="2700" dirty="0" smtClean="0"/>
            </a:br>
            <a:r>
              <a:rPr lang="en-US" sz="2700" dirty="0" smtClean="0"/>
              <a:t/>
            </a:r>
            <a:br>
              <a:rPr lang="en-US" sz="2700" dirty="0" smtClean="0"/>
            </a:br>
            <a:r>
              <a:rPr lang="en-US" sz="2700" dirty="0"/>
              <a:t/>
            </a:r>
            <a:br>
              <a:rPr lang="en-US" sz="2700" dirty="0"/>
            </a:br>
            <a:r>
              <a:rPr lang="en-US" sz="2700" dirty="0" smtClean="0"/>
              <a:t/>
            </a:r>
            <a:br>
              <a:rPr lang="en-US" sz="2700" dirty="0" smtClean="0"/>
            </a:br>
            <a:endParaRPr lang="en-US" sz="27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911" y="96820"/>
            <a:ext cx="1855694" cy="1652972"/>
          </a:xfrm>
          <a:prstGeom prst="rect">
            <a:avLst/>
          </a:prstGeom>
        </p:spPr>
      </p:pic>
    </p:spTree>
    <p:extLst>
      <p:ext uri="{BB962C8B-B14F-4D97-AF65-F5344CB8AC3E}">
        <p14:creationId xmlns:p14="http://schemas.microsoft.com/office/powerpoint/2010/main" val="1144521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4834" y="237928"/>
            <a:ext cx="10364451" cy="1596177"/>
          </a:xfrm>
        </p:spPr>
        <p:txBody>
          <a:bodyPr>
            <a:normAutofit/>
          </a:bodyPr>
          <a:lstStyle/>
          <a:p>
            <a:r>
              <a:rPr lang="en-US" dirty="0"/>
              <a:t>Section 35.5 </a:t>
            </a:r>
            <a:r>
              <a:rPr lang="en-US" dirty="0" smtClean="0"/>
              <a:t>Sampling and Testing Requirements for Waiver</a:t>
            </a:r>
            <a:br>
              <a:rPr lang="en-US" dirty="0" smtClean="0"/>
            </a:br>
            <a:endParaRPr lang="en-US" dirty="0"/>
          </a:p>
        </p:txBody>
      </p:sp>
      <p:sp useBgFill="1">
        <p:nvSpPr>
          <p:cNvPr id="4" name="Content Placeholder 4"/>
          <p:cNvSpPr>
            <a:spLocks noGrp="1"/>
          </p:cNvSpPr>
          <p:nvPr>
            <p:ph sz="quarter" idx="13"/>
          </p:nvPr>
        </p:nvSpPr>
        <p:spPr>
          <a:xfrm>
            <a:off x="900329" y="1407869"/>
            <a:ext cx="10363826" cy="5221531"/>
          </a:xfrm>
        </p:spPr>
        <p:txBody>
          <a:bodyPr>
            <a:normAutofit/>
          </a:bodyPr>
          <a:lstStyle/>
          <a:p>
            <a:pPr algn="just"/>
            <a:r>
              <a:rPr lang="en-US" sz="1800" dirty="0"/>
              <a:t>The school district or chief school admin, or designees of school district or chief school administrator, collected at least 250 milliliter or greater sample of water from each source of potable water that had been standing in the plumbing pipes for at least 6 hours and that was collected without flushing the source of potable water before collection;</a:t>
            </a:r>
          </a:p>
          <a:p>
            <a:pPr algn="just"/>
            <a:r>
              <a:rPr lang="en-US" sz="1800" dirty="0"/>
              <a:t>An Illinois Environmental Protection Agency-accredited laboratory analyzed the samples;</a:t>
            </a:r>
          </a:p>
          <a:p>
            <a:pPr algn="just"/>
            <a:r>
              <a:rPr lang="en-US" sz="1800" dirty="0"/>
              <a:t>Test results were obtained prior to the effective date of the amendatory Act of the 99</a:t>
            </a:r>
            <a:r>
              <a:rPr lang="en-US" sz="1800" baseline="30000" dirty="0"/>
              <a:t>th</a:t>
            </a:r>
            <a:r>
              <a:rPr lang="en-US" sz="1800" dirty="0"/>
              <a:t> General Assembly but after January 1, 2013; and </a:t>
            </a:r>
          </a:p>
          <a:p>
            <a:pPr algn="just"/>
            <a:r>
              <a:rPr lang="en-US" sz="1800" dirty="0"/>
              <a:t>Test results were submitted to the Department within 120 days of the effective date of this amendatory Act of the 99</a:t>
            </a:r>
            <a:r>
              <a:rPr lang="en-US" sz="1800" baseline="30000" dirty="0"/>
              <a:t>th</a:t>
            </a:r>
            <a:r>
              <a:rPr lang="en-US" sz="1800" dirty="0"/>
              <a:t> General Assembly.</a:t>
            </a:r>
          </a:p>
          <a:p>
            <a:pPr algn="just"/>
            <a:r>
              <a:rPr lang="en-US" sz="1800" dirty="0" smtClean="0"/>
              <a:t>If school tested some but not all required potable water resources, the school must test all un-sampled water sources and send to IDPH with Waiver request </a:t>
            </a:r>
          </a:p>
        </p:txBody>
      </p:sp>
    </p:spTree>
    <p:extLst>
      <p:ext uri="{BB962C8B-B14F-4D97-AF65-F5344CB8AC3E}">
        <p14:creationId xmlns:p14="http://schemas.microsoft.com/office/powerpoint/2010/main" val="2811282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513</TotalTime>
  <Words>658</Words>
  <Application>Microsoft Office PowerPoint</Application>
  <PresentationFormat>Widescreen</PresentationFormat>
  <Paragraphs>91</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Tw Cen MT</vt:lpstr>
      <vt:lpstr>Droplet</vt:lpstr>
      <vt:lpstr>PowerPoint Presentation</vt:lpstr>
      <vt:lpstr>PowerPoint Presentation</vt:lpstr>
      <vt:lpstr>PowerPoint Presentation</vt:lpstr>
      <vt:lpstr>Do NOT collect samples on Mondays or after extended holidays. </vt:lpstr>
      <vt:lpstr>PowerPoint Presentation</vt:lpstr>
      <vt:lpstr>PowerPoint Presentation</vt:lpstr>
      <vt:lpstr>PowerPoint Presentation</vt:lpstr>
      <vt:lpstr>    Waivers for water testing mAy be granted by the  Illinois department of public health (idPH)  If A school tested its potable water sources before January 17, 2017  *if the school meets all sampling AND TESTING REQUIREMENTS IN SECTION 35.5 C(5)*  ALL Waiver REQUEST SHOULD BE MADE BY EMAILING THE SAMPLE TEST RESULTS TO DPH.LEADH2O@ILLINOIS.GOV    </vt:lpstr>
      <vt:lpstr>Section 35.5 Sampling and Testing Requirements for Waiver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English</dc:creator>
  <cp:lastModifiedBy>Bob Sondgeroth</cp:lastModifiedBy>
  <cp:revision>45</cp:revision>
  <dcterms:created xsi:type="dcterms:W3CDTF">2017-03-13T13:39:37Z</dcterms:created>
  <dcterms:modified xsi:type="dcterms:W3CDTF">2017-03-15T14:13:05Z</dcterms:modified>
</cp:coreProperties>
</file>